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  <p:sldMasterId id="2147483673" r:id="rId2"/>
  </p:sldMasterIdLst>
  <p:notesMasterIdLst>
    <p:notesMasterId r:id="rId17"/>
  </p:notesMasterIdLst>
  <p:sldIdLst>
    <p:sldId id="258" r:id="rId3"/>
    <p:sldId id="302" r:id="rId4"/>
    <p:sldId id="267" r:id="rId5"/>
    <p:sldId id="268" r:id="rId6"/>
    <p:sldId id="270" r:id="rId7"/>
    <p:sldId id="298" r:id="rId8"/>
    <p:sldId id="299" r:id="rId9"/>
    <p:sldId id="274" r:id="rId10"/>
    <p:sldId id="275" r:id="rId11"/>
    <p:sldId id="287" r:id="rId12"/>
    <p:sldId id="305" r:id="rId13"/>
    <p:sldId id="306" r:id="rId14"/>
    <p:sldId id="308" r:id="rId15"/>
    <p:sldId id="307" r:id="rId16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6F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4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D9AA1-C541-4E62-87A5-3445A943688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692BC-95CD-49EB-A80F-61093A97E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22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4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705179-D54C-4DF2-9593-0CC575370DE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51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A59978-CED7-4DB7-A16B-1B08BF5C4A0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5668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7741AA-2A09-4BB9-BF97-A1687891A61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886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9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53F216-4239-4909-ACC1-9ADCA1C416C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8143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838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262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96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456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2635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44716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50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FB038-8264-4283-AEC2-60FC221556B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51452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33720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79577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653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84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74834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9677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9022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6791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60476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61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E3DC23-AA3E-408A-9236-DBAB42FCE94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26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7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AE357E-3CB2-45EB-B8F1-A2F73E8D5B5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394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8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A76D7F-1DB5-43D0-9729-873B4208B0B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418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">
    <p:bg>
      <p:bgPr>
        <a:solidFill>
          <a:srgbClr val="F2F2F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F8AF6-415D-4D69-9EE0-FE9916997A2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0027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9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6506E-BD4C-4445-941D-C8119941169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293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3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2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983538" y="136525"/>
            <a:ext cx="4114800" cy="365125"/>
          </a:xfrm>
        </p:spPr>
        <p:txBody>
          <a:bodyPr/>
          <a:lstStyle>
            <a:lvl1pPr>
              <a:defRPr dirty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269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9170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7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F75360-4826-41AB-98FC-3FD61FA4797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77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3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think-cell data - do not delete" hidden="1"/>
          <p:cNvGraphicFramePr>
            <a:graphicFrameLocks noChangeAspect="1"/>
          </p:cNvGraphicFramePr>
          <p:nvPr userDrawn="1">
            <p:custDataLst>
              <p:tags r:id="rId1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" name="Слайд think-cell" r:id="rId16" imgW="360" imgH="360" progId="TCLayout.ActiveDocument.1">
                  <p:embed/>
                </p:oleObj>
              </mc:Choice>
              <mc:Fallback>
                <p:oleObj name="Слайд think-cell" r:id="rId16" imgW="360" imgH="360" progId="TCLayout.ActiveDocument.1">
                  <p:embed/>
                  <p:pic>
                    <p:nvPicPr>
                      <p:cNvPr id="102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Заголовок 2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  <a:endParaRPr lang="en-US" altLang="en-US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192F1-E905-494F-B976-BA88E09B673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407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79562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chemeClr val="tx1"/>
            </a:gs>
            <a:gs pos="64000">
              <a:schemeClr val="bg2">
                <a:shade val="96000"/>
                <a:satMod val="120000"/>
                <a:lumMod val="97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3898232"/>
            <a:ext cx="12192000" cy="29597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464887"/>
            <a:ext cx="12192000" cy="23186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defRPr/>
            </a:pPr>
            <a:r>
              <a:rPr lang="ru-RU" sz="4000" b="1" dirty="0" err="1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Жаңа</a:t>
            </a:r>
            <a:r>
              <a:rPr lang="ru-RU" sz="4000" b="1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4000" b="1" dirty="0" err="1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Салық</a:t>
            </a:r>
            <a:r>
              <a:rPr lang="ru-RU" sz="4000" b="1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4000" b="1" dirty="0" err="1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кодексінің</a:t>
            </a:r>
            <a:r>
              <a:rPr lang="ru-RU" sz="4000" b="1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4000" b="1" dirty="0" err="1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жобасы</a:t>
            </a:r>
            <a:r>
              <a:rPr lang="ru-RU" sz="4000" b="1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4000" b="1" dirty="0" err="1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lang="ru-RU" sz="4000" b="1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4000" b="1" dirty="0" err="1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негізгі</a:t>
            </a:r>
            <a:r>
              <a:rPr lang="ru-RU" sz="4000" b="1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4000" b="1" dirty="0" err="1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бағыттар</a:t>
            </a:r>
            <a:endParaRPr lang="en-US" altLang="en-US" sz="4000" b="1" dirty="0">
              <a:solidFill>
                <a:schemeClr val="lt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271828"/>
            <a:ext cx="12192000" cy="471488"/>
          </a:xfrm>
        </p:spPr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i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 қ., 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r>
              <a:rPr lang="en-US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ж.</a:t>
            </a:r>
          </a:p>
        </p:txBody>
      </p:sp>
    </p:spTree>
    <p:extLst>
      <p:ext uri="{BB962C8B-B14F-4D97-AF65-F5344CB8AC3E}">
        <p14:creationId xmlns:p14="http://schemas.microsoft.com/office/powerpoint/2010/main" val="3277217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Жеке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тұлғаларға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035401"/>
            <a:ext cx="1205751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азаматтардың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зейнетақы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төлемдерін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ЖТС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lvl="4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мерзіміне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көлік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құралдарына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салынатын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салыққа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төмендету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коэффициенттерін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жылдан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0,7; 20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жылдан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астам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0,5)</a:t>
            </a: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салығының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жоғарытылған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мөлшерлемелері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шкаласы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lvl="4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жиынтық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құны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450 млн.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теңгеден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асатын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жылжымайтын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мөлшерінде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акцизбен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</a:t>
            </a:r>
          </a:p>
          <a:p>
            <a:pPr marL="0" lvl="4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кедендік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құны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75 млн.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теңгеден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асатын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автомобильдер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4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литр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құны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500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теңгеден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асатын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қымбат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алкоголь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өнімі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данасы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теңгеден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асатын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сигаралар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қымбат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теңіз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кемелері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ұшу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аппараттары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7953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9353550" y="6340348"/>
            <a:ext cx="2743200" cy="365125"/>
          </a:xfrm>
        </p:spPr>
        <p:txBody>
          <a:bodyPr/>
          <a:lstStyle/>
          <a:p>
            <a:fld id="{396D5095-2090-4F7E-ADA9-12F648693854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0" y="29220"/>
            <a:ext cx="12181117" cy="564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lvl="0"/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ҰСЫНЫЛАТЫН АСР  </a:t>
            </a:r>
            <a:endParaRPr lang="en-US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748224"/>
              </p:ext>
            </p:extLst>
          </p:nvPr>
        </p:nvGraphicFramePr>
        <p:xfrm>
          <a:off x="42183" y="806868"/>
          <a:ext cx="12096749" cy="6009263"/>
        </p:xfrm>
        <a:graphic>
          <a:graphicData uri="http://schemas.openxmlformats.org/drawingml/2006/table">
            <a:tbl>
              <a:tblPr/>
              <a:tblGrid>
                <a:gridCol w="1889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6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6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7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493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85889">
                  <a:extLst>
                    <a:ext uri="{9D8B030D-6E8A-4147-A177-3AD203B41FA5}">
                      <a16:colId xmlns:a16="http://schemas.microsoft.com/office/drawing/2014/main" val="1627706776"/>
                    </a:ext>
                  </a:extLst>
                </a:gridCol>
              </a:tblGrid>
              <a:tr h="43723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Субъект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Объект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Табыс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шегі</a:t>
                      </a:r>
                      <a:endParaRPr lang="ru-RU" sz="14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Жұмысшылар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саны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Мөлшерлеме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түрлері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3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Өзін-өзі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жұмыспен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қамтығандарға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арналған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АСР</a:t>
                      </a:r>
                    </a:p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(патент, МП, ПЗ)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ЖТ 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Табыс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Жылына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4 080 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АЕК </a:t>
                      </a:r>
                      <a:b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млн. </a:t>
                      </a:r>
                      <a:r>
                        <a:rPr lang="ru-RU" sz="14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жұмысшылар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жоқ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4% тек МЗЖ, ЖМЗЖ, ӘА, МӘМС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b="1" i="0" u="sng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ЖТС </a:t>
                      </a:r>
                      <a:r>
                        <a:rPr lang="ru-RU" sz="1400" b="1" i="0" u="sng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жоқ</a:t>
                      </a:r>
                      <a:endParaRPr lang="ru-RU" sz="1400" b="1" i="0" u="sng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baseline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Қызмет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түрлері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тек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тізімге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сәйкес</a:t>
                      </a:r>
                      <a:endParaRPr lang="ru-RU" sz="1400" b="1" i="0" u="none" strike="noStrike" kern="1200" baseline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900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Оңтайландырған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декларация </a:t>
                      </a: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негізінде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АСР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ЖК, ЖШС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Табыс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Жылына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600 000 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АЕК 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(2,2 млрд. </a:t>
                      </a:r>
                      <a:r>
                        <a:rPr lang="ru-RU" sz="1400" b="0" i="1" u="none" strike="noStrike" kern="1200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lang="ru-RU" sz="14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(135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мың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АЕК-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ке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дейінгі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ЖК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кіріс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шегінде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бухгалтерлік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есепті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жүргізбеу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baseline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шектеу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жоқ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В2С - 4%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мәслихаттардың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b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50%-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ға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дейін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төмендету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lang="ru-RU" sz="1400" b="1" i="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жоғарылату</a:t>
                      </a: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құқығы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Өндіріс</a:t>
                      </a: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4%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12% В2В - ЖБР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қолданатын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төлеушілерге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көрсетілген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тауарлар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жұмыстар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қызметтер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бойынша</a:t>
                      </a:r>
                      <a:endParaRPr lang="ru-RU" sz="1400" b="1" i="0" u="none" strike="noStrike" kern="1200" baseline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baseline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Тыйым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салу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тізімі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400" b="0" i="1" u="none" strike="noStrike" kern="1200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тізімге</a:t>
                      </a:r>
                      <a:r>
                        <a:rPr lang="ru-RU" sz="14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1" u="none" strike="noStrike" kern="1200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сәйкес</a:t>
                      </a:r>
                      <a:r>
                        <a:rPr lang="ru-RU" sz="14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слайд 2)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baseline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400" b="1" kern="12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Өзара</a:t>
                      </a:r>
                      <a:r>
                        <a:rPr lang="ru-RU" sz="14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kern="12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байланысты</a:t>
                      </a:r>
                      <a:r>
                        <a:rPr lang="ru-RU" sz="14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kern="12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тараптар</a:t>
                      </a:r>
                      <a:r>
                        <a:rPr lang="ru-RU" sz="14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kern="12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арасындағы</a:t>
                      </a:r>
                      <a:r>
                        <a:rPr lang="ru-RU" sz="14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kern="12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шегерім</a:t>
                      </a:r>
                      <a:r>
                        <a:rPr lang="ru-RU" sz="14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kern="12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4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kern="12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шектеу</a:t>
                      </a:r>
                      <a:endParaRPr kumimoji="1" lang="en-US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baseline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688657"/>
                  </a:ext>
                </a:extLst>
              </a:tr>
              <a:tr h="160704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ШФҚ </a:t>
                      </a: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АСР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ШФҚ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Қолданыстағы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барлық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жеңілдіктер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бұрынғыдай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сақталады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тек  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БЖС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алып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тасталады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ШФҚ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ЖТС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түрінде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төленеді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Табыстан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0,5% </a:t>
                      </a:r>
                    </a:p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тиімсіз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пайдаланылған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жерлер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жер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салығы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базалық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мөлшерлеменің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40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еселенген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мөлшерінде</a:t>
                      </a:r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endParaRPr lang="kk-KZ" sz="1400" b="1" i="0" u="none" strike="noStrike" kern="1200" baseline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142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lvl="0"/>
            <a:r>
              <a:rPr lang="ru-RU" sz="2000" b="1" dirty="0">
                <a:solidFill>
                  <a:schemeClr val="bg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ОҢТАЙЛАНДЫРҒАН ДЕКЛАРАЦИЯ НЕГІЗІНДЕ АСР ЭҚЖЖ ТЫЙЫМ САЛУ ТІЗІМІ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9AC24A-AFEF-D5A4-29B6-A9688B55DF46}"/>
              </a:ext>
            </a:extLst>
          </p:cNvPr>
          <p:cNvSpPr txBox="1"/>
          <p:nvPr/>
        </p:nvSpPr>
        <p:spPr>
          <a:xfrm>
            <a:off x="0" y="593925"/>
            <a:ext cx="5962389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есірткі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құралдарының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психотроптық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заттар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прекурсорлардың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айналымына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акцизделетін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өнімді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көтерме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өнімдерінің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жекелеген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бензинді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дизель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отынын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мазутты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kumimoji="1"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астық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қабылдау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пункттерінде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астықты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лотереяларды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kumimoji="1"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ойын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радиоактивті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материалдардың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айналымына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kumimoji="1"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брокері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агентінің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делдалдық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kumimoji="1"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күзет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kumimoji="1"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азаматтық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қызметтік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патрондарының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айналымына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kumimoji="1"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сандық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тау-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қойнауын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іздеуге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лицензия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негізінде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асырылатын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қойнауын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қоспағанда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endParaRPr kumimoji="1"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түсті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металдардың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сынықтары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қалдықтарын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жинау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дайындау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өңдеу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kumimoji="1"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лизингі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шеңберіндегі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kumimoji="1"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нарығын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жалға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kumimoji="1"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заңнамасына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базарларына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жататын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1, 2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санаттағы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стационарлық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сондай-ақ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аумағындағы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орындарын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тамақтану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қосалқы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жалға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беру.</a:t>
            </a:r>
            <a:endParaRPr kumimoji="1"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ғимараттар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салу; </a:t>
            </a:r>
            <a:endParaRPr lang="en-US" sz="11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қорын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сату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консультациялық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маркетингтік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бухгалтерлік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аудит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11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kk-KZ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ұқық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әділет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сот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төрелігі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11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жолдар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автомобиль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жолдарының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құрылысы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жүк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теміржол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көлігінің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теміржол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метро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құрылысы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kk-KZ" sz="1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9AC24A-AFEF-D5A4-29B6-A9688B55DF46}"/>
              </a:ext>
            </a:extLst>
          </p:cNvPr>
          <p:cNvSpPr txBox="1"/>
          <p:nvPr/>
        </p:nvSpPr>
        <p:spPr>
          <a:xfrm>
            <a:off x="6413326" y="593925"/>
            <a:ext cx="5639621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газ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магистральдық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құбырларын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атом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өнеркәсібі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атом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энергетикасы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сәулет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көпірлер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туннельдер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санаттағы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стационарлық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төлемдерді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жинау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агенттіктері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несиелік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бюролардың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түсті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металл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кендерінің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көтерме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саудасы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металдардың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көтерме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саудасы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көтерме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шикі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ілеспе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газ;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кестеге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бағынатын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жүк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әуе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көлігінің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өңдеу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өнімдерін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түсті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металдардың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сынықтары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қалдықтарын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көтерме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сату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автомобильдерге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қозғалтқыштардан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автомобильдер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станцияларының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энергиясын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қағаздармен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тауарлармен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мәмілелер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брокерлік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ломбардтардың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қағаздар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нарығындағы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Сонымен</a:t>
            </a:r>
            <a:r>
              <a:rPr lang="ru-RU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қатар</a:t>
            </a:r>
            <a:r>
              <a:rPr lang="ru-RU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режимді</a:t>
            </a:r>
            <a:r>
              <a:rPr lang="ru-RU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қолдануға</a:t>
            </a:r>
            <a:r>
              <a:rPr lang="ru-RU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құқылы</a:t>
            </a:r>
            <a:r>
              <a:rPr lang="ru-RU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434975" lvl="0" indent="-171450">
              <a:buFont typeface="Arial" panose="020B0604020202020204" pitchFamily="34" charset="0"/>
              <a:buChar char="•"/>
            </a:pP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ЗТ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қатысу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үлесі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25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пайыздан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асатын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ЗТ; </a:t>
            </a:r>
          </a:p>
          <a:p>
            <a:pPr marL="434975" lvl="0" indent="-171450">
              <a:buFont typeface="Arial" panose="020B0604020202020204" pitchFamily="34" charset="0"/>
              <a:buChar char="•"/>
            </a:pP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құрылтайшысы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қатысушысы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мезгілде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АСР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қолданатын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ЗТ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құрылтайшысы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қатысушысы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табылатын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ЗТ;</a:t>
            </a:r>
          </a:p>
          <a:p>
            <a:pPr marL="434975" lvl="0" indent="-171450">
              <a:buFont typeface="Arial" panose="020B0604020202020204" pitchFamily="34" charset="0"/>
              <a:buChar char="•"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құрылтайшысы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қатысушысы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АСР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қолданатын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ЗТ; </a:t>
            </a:r>
          </a:p>
          <a:p>
            <a:pPr marL="434975" lvl="0" indent="-17145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АСР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қолданатын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ЗТ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құрылтайшылары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қатысушылары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табылатын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(ЖТ, ЖК) ; </a:t>
            </a:r>
          </a:p>
          <a:p>
            <a:pPr marL="434975" lvl="0" indent="-17145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ЗТ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құрылымдық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бөлімшелері</a:t>
            </a:r>
            <a:endParaRPr lang="ru-RU" sz="11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34975" indent="-171450">
              <a:buFont typeface="Arial" panose="020B0604020202020204" pitchFamily="34" charset="0"/>
              <a:buChar char="•"/>
            </a:pP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коммерциялық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ұйымдар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434975" indent="-171450">
              <a:buFont typeface="Arial" panose="020B0604020202020204" pitchFamily="34" charset="0"/>
              <a:buChar char="•"/>
            </a:pP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арнайы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экономикалық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индустриялық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аймақтардың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 «Астана </a:t>
            </a: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Хаб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технологиялық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паркінің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қатысушылары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lvl="0" indent="-171450">
              <a:buFont typeface="Wingdings" panose="05000000000000000000" pitchFamily="2" charset="2"/>
              <a:buChar char="v"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тараптар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арасындағы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шегерімдер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шектеу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1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8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181117" cy="70617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lvl="0"/>
            <a:endParaRPr lang="ru-RU" sz="2200" b="1" dirty="0">
              <a:solidFill>
                <a:schemeClr val="bg1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5566E63-03B1-9E45-A946-2C103AF2739A}"/>
              </a:ext>
            </a:extLst>
          </p:cNvPr>
          <p:cNvSpPr/>
          <p:nvPr/>
        </p:nvSpPr>
        <p:spPr>
          <a:xfrm>
            <a:off x="334977" y="2612848"/>
            <a:ext cx="11451113" cy="13725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024438" algn="l"/>
              </a:tabLst>
            </a:pPr>
            <a:r>
              <a:rPr lang="ru-RU" sz="2200" b="1" dirty="0">
                <a:solidFill>
                  <a:schemeClr val="bg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ІЛЕСПЕ ЗАҢ ЖОБАСЫ</a:t>
            </a:r>
            <a:endParaRPr lang="kk-KZ" sz="2200" b="1" dirty="0">
              <a:solidFill>
                <a:schemeClr val="bg1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Бюджет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кодексі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Кәсіпкерлік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Кодексі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кодексі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тұлғаларды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филиалдар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өкілдіктерді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ҚРЗ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Электрондық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құжат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электрондық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қолтаңба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ҚРЗ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Темекі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бұйымдарының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айналымын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ҚРЗ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қағаздар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нарығы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ҚРЗ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Жарнама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ҚРЗ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ҚРЗ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Бухгалтерлік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есептілік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ҚРЗ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Трансферттік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ҚРЗ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Халықтың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көші-қоны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ҚРЗ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қауіпсіздігі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ҚРЗ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Оңалту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банкроттық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ҚРЗ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Рұқсаттар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хабарламалар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ҚРЗ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ҚРЗ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«Жеке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тұлғалардың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мүлкін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декларациялау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мәселелері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кейбір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актілеріне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өзгерістер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толықтырулар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ҚРЗ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Лотереялар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лотерея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ҚРЗ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Валюталық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валюталық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ҚРЗ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Адвокаттық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көмегі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ҚРЗ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Өнеркәсіптік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саясат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ҚРЗ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«Интернет-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жарнама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онлайн-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платформалар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ҚРЗ</a:t>
            </a:r>
            <a:endParaRPr lang="kk-KZ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206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басшысының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тапсырмалары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13</a:t>
            </a:fld>
            <a:endParaRPr lang="en-US" sz="1050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E5566E63-03B1-9E45-A946-2C103AF2739A}"/>
              </a:ext>
            </a:extLst>
          </p:cNvPr>
          <p:cNvSpPr/>
          <p:nvPr/>
        </p:nvSpPr>
        <p:spPr>
          <a:xfrm>
            <a:off x="307118" y="4628084"/>
            <a:ext cx="9866759" cy="13725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kk-KZ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Кәсіпкерлер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қолайлы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жағдайларды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нашарлатпай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режимдерін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оңтайландыру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салығының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сараланған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мөлерлемесін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жеңілдіктерінің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тиімділігін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арттыру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әкімшілендіруді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цифрландыру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жазалау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тәсілінен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бас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тарту</a:t>
            </a:r>
            <a:endParaRPr lang="kk-KZ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FC7E1283-73A7-D647-B455-E42501FD53DD}"/>
              </a:ext>
            </a:extLst>
          </p:cNvPr>
          <p:cNvSpPr/>
          <p:nvPr/>
        </p:nvSpPr>
        <p:spPr>
          <a:xfrm>
            <a:off x="146375" y="1064017"/>
            <a:ext cx="87764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95350">
              <a:buClr>
                <a:srgbClr val="002060"/>
              </a:buClr>
              <a:buSzPct val="100000"/>
              <a:defRPr/>
            </a:pPr>
            <a:r>
              <a:rPr lang="ru-RU" b="1" u="sng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Салық</a:t>
            </a:r>
            <a:r>
              <a:rPr lang="ru-RU" b="1" u="sng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u="sng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кодексінің</a:t>
            </a:r>
            <a:r>
              <a:rPr lang="ru-RU" b="1" u="sng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u="sng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жобасында</a:t>
            </a:r>
            <a:r>
              <a:rPr lang="ru-RU" b="1" u="sng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u="sng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көрініс</a:t>
            </a:r>
            <a:r>
              <a:rPr lang="ru-RU" b="1" u="sng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u="sng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тапты</a:t>
            </a:r>
            <a:endParaRPr lang="ru-RU" b="1" u="sng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C7E1283-73A7-D647-B455-E42501FD53DD}"/>
              </a:ext>
            </a:extLst>
          </p:cNvPr>
          <p:cNvSpPr/>
          <p:nvPr/>
        </p:nvSpPr>
        <p:spPr>
          <a:xfrm>
            <a:off x="236910" y="4258752"/>
            <a:ext cx="87764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95350">
              <a:buClr>
                <a:srgbClr val="002060"/>
              </a:buClr>
              <a:buSzPct val="100000"/>
              <a:defRPr/>
            </a:pPr>
            <a:r>
              <a:rPr lang="ru-RU" b="1" u="sng" cap="small" dirty="0" err="1">
                <a:solidFill>
                  <a:srgbClr val="002060"/>
                </a:solidFill>
                <a:latin typeface="Arial Narrow" panose="020B0606020202030204" pitchFamily="34" charset="0"/>
                <a:ea typeface="Tahoma" panose="020B0604030504040204" pitchFamily="34" charset="0"/>
              </a:rPr>
              <a:t>Қосымша</a:t>
            </a:r>
            <a:r>
              <a:rPr lang="ru-RU" b="1" u="sng" cap="small" dirty="0">
                <a:solidFill>
                  <a:srgbClr val="002060"/>
                </a:solidFill>
                <a:latin typeface="Arial Narrow" panose="020B0606020202030204" pitchFamily="34" charset="0"/>
                <a:ea typeface="Tahoma" panose="020B0604030504040204" pitchFamily="34" charset="0"/>
              </a:rPr>
              <a:t> </a:t>
            </a:r>
            <a:r>
              <a:rPr lang="ru-RU" b="1" u="sng" cap="small" dirty="0" err="1">
                <a:solidFill>
                  <a:srgbClr val="002060"/>
                </a:solidFill>
                <a:latin typeface="Arial Narrow" panose="020B0606020202030204" pitchFamily="34" charset="0"/>
                <a:ea typeface="Tahoma" panose="020B0604030504040204" pitchFamily="34" charset="0"/>
              </a:rPr>
              <a:t>зерттеуді</a:t>
            </a:r>
            <a:r>
              <a:rPr lang="ru-RU" b="1" u="sng" cap="small" dirty="0">
                <a:solidFill>
                  <a:srgbClr val="002060"/>
                </a:solidFill>
                <a:latin typeface="Arial Narrow" panose="020B0606020202030204" pitchFamily="34" charset="0"/>
                <a:ea typeface="Tahoma" panose="020B0604030504040204" pitchFamily="34" charset="0"/>
              </a:rPr>
              <a:t> </a:t>
            </a:r>
            <a:r>
              <a:rPr lang="ru-RU" b="1" u="sng" cap="small" dirty="0" err="1">
                <a:solidFill>
                  <a:srgbClr val="002060"/>
                </a:solidFill>
                <a:latin typeface="Arial Narrow" panose="020B0606020202030204" pitchFamily="34" charset="0"/>
                <a:ea typeface="Tahoma" panose="020B0604030504040204" pitchFamily="34" charset="0"/>
              </a:rPr>
              <a:t>қажет</a:t>
            </a:r>
            <a:r>
              <a:rPr lang="ru-RU" b="1" u="sng" cap="small" dirty="0">
                <a:solidFill>
                  <a:srgbClr val="002060"/>
                </a:solidFill>
                <a:latin typeface="Arial Narrow" panose="020B0606020202030204" pitchFamily="34" charset="0"/>
                <a:ea typeface="Tahoma" panose="020B0604030504040204" pitchFamily="34" charset="0"/>
              </a:rPr>
              <a:t> </a:t>
            </a:r>
            <a:r>
              <a:rPr lang="ru-RU" b="1" u="sng" cap="small" dirty="0" err="1">
                <a:solidFill>
                  <a:srgbClr val="002060"/>
                </a:solidFill>
                <a:latin typeface="Arial Narrow" panose="020B0606020202030204" pitchFamily="34" charset="0"/>
                <a:ea typeface="Tahoma" panose="020B0604030504040204" pitchFamily="34" charset="0"/>
              </a:rPr>
              <a:t>етеді</a:t>
            </a:r>
            <a:endParaRPr lang="ru-RU" b="1" u="sng" cap="small" dirty="0">
              <a:solidFill>
                <a:srgbClr val="002060"/>
              </a:solidFill>
              <a:latin typeface="Arial Narrow" panose="020B0606020202030204" pitchFamily="34" charset="0"/>
              <a:ea typeface="Tahoma" panose="020B060403050404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E5566E63-03B1-9E45-A946-2C103AF2739A}"/>
              </a:ext>
            </a:extLst>
          </p:cNvPr>
          <p:cNvSpPr/>
          <p:nvPr/>
        </p:nvSpPr>
        <p:spPr>
          <a:xfrm>
            <a:off x="445140" y="1718992"/>
            <a:ext cx="11451113" cy="13725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k-KZ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lvl="6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kk-KZ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Берешек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мәжбүрлеп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өндіріп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шараларын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Жоспарлы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тексерулерді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Шамамен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млн.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мөлшерінде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берешек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кейінге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қалдыру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бөліп-бөліп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міндеттемелерін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барысында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туындауы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түсініксіздіктерді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дәлсіздіктер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қайшылықтарды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жою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әдіснамалық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кеңес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есептілігінде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ұсынылған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жеңілдіктердің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көрінісі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бөлінген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өнімді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экспорттаушылар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КТС 10%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төмендетілген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мөлшерлемесі</a:t>
            </a:r>
            <a:endParaRPr lang="kk-KZ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68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басшысының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тапсырмалары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" name="Группа 10"/>
          <p:cNvGrpSpPr>
            <a:grpSpLocks/>
          </p:cNvGrpSpPr>
          <p:nvPr/>
        </p:nvGrpSpPr>
        <p:grpSpPr bwMode="auto">
          <a:xfrm>
            <a:off x="2804840" y="1273175"/>
            <a:ext cx="2978700" cy="2887507"/>
            <a:chOff x="2804765" y="1273912"/>
            <a:chExt cx="2978985" cy="2887309"/>
          </a:xfrm>
        </p:grpSpPr>
        <p:sp>
          <p:nvSpPr>
            <p:cNvPr id="26" name="TextBox 4"/>
            <p:cNvSpPr txBox="1">
              <a:spLocks noChangeAspect="1"/>
            </p:cNvSpPr>
            <p:nvPr/>
          </p:nvSpPr>
          <p:spPr bwMode="auto">
            <a:xfrm>
              <a:off x="2854254" y="1822279"/>
              <a:ext cx="2880000" cy="2338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42875" indent="-142875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Сараланған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kk-KZ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мөлшерлемеге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өту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Жаңғыртуға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бағытталған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пайдадан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КТС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төмендету</a:t>
              </a:r>
              <a:endPara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Сән-салтанат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салығын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енгізу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Ұйымдардың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әдейі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бөлінуіне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жол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бермеу</a:t>
              </a:r>
              <a:endPara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TextBox 5"/>
            <p:cNvSpPr txBox="1">
              <a:spLocks noChangeArrowheads="1"/>
            </p:cNvSpPr>
            <p:nvPr/>
          </p:nvSpPr>
          <p:spPr bwMode="auto">
            <a:xfrm>
              <a:off x="2804765" y="1273912"/>
              <a:ext cx="2978985" cy="369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2022 </a:t>
              </a:r>
              <a:r>
                <a:rPr lang="ru-RU" altLang="en-US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жылғы</a:t>
              </a:r>
              <a:r>
                <a:rPr lang="ru-RU" altLang="en-US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 </a:t>
              </a:r>
              <a:r>
                <a:rPr lang="ru-RU" altLang="en-US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қыркүйек</a:t>
              </a:r>
              <a:r>
                <a:rPr lang="ru-RU" altLang="en-US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</p:txBody>
        </p:sp>
      </p:grpSp>
      <p:grpSp>
        <p:nvGrpSpPr>
          <p:cNvPr id="28" name="Группа 11"/>
          <p:cNvGrpSpPr>
            <a:grpSpLocks/>
          </p:cNvGrpSpPr>
          <p:nvPr/>
        </p:nvGrpSpPr>
        <p:grpSpPr bwMode="auto">
          <a:xfrm>
            <a:off x="5849661" y="1273175"/>
            <a:ext cx="2978700" cy="2379690"/>
            <a:chOff x="5993334" y="1273912"/>
            <a:chExt cx="2978986" cy="2379464"/>
          </a:xfrm>
        </p:grpSpPr>
        <p:sp>
          <p:nvSpPr>
            <p:cNvPr id="29" name="TextBox 6"/>
            <p:cNvSpPr txBox="1">
              <a:spLocks noChangeAspect="1"/>
            </p:cNvSpPr>
            <p:nvPr/>
          </p:nvSpPr>
          <p:spPr bwMode="auto">
            <a:xfrm>
              <a:off x="6042826" y="1822279"/>
              <a:ext cx="2880000" cy="18310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42875" indent="-142875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пен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төлемдер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санын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20%-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ға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азайту</a:t>
              </a:r>
              <a:endPara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жеңілдіктерін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20%-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ға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қысқарту</a:t>
              </a:r>
              <a:endPara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Сервистік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моделіне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көшу</a:t>
              </a:r>
              <a:endPara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есептілігі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нысандарын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30%-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ға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қысқарту</a:t>
              </a:r>
              <a:endPara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7"/>
            <p:cNvSpPr txBox="1">
              <a:spLocks noChangeArrowheads="1"/>
            </p:cNvSpPr>
            <p:nvPr/>
          </p:nvSpPr>
          <p:spPr bwMode="auto">
            <a:xfrm>
              <a:off x="5993334" y="1273912"/>
              <a:ext cx="2978986" cy="369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2023 </a:t>
              </a:r>
              <a:r>
                <a:rPr lang="ru-RU" altLang="en-US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жылғы</a:t>
              </a:r>
              <a:r>
                <a:rPr lang="ru-RU" altLang="en-US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 </a:t>
              </a:r>
              <a:r>
                <a:rPr lang="ru-RU" altLang="en-US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қыркүйек</a:t>
              </a:r>
              <a:r>
                <a:rPr lang="ru-RU" altLang="en-US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</p:txBody>
        </p:sp>
      </p:grpSp>
      <p:grpSp>
        <p:nvGrpSpPr>
          <p:cNvPr id="31" name="Группа 12"/>
          <p:cNvGrpSpPr>
            <a:grpSpLocks/>
          </p:cNvGrpSpPr>
          <p:nvPr/>
        </p:nvGrpSpPr>
        <p:grpSpPr bwMode="auto">
          <a:xfrm>
            <a:off x="8943976" y="1273175"/>
            <a:ext cx="2879725" cy="3318359"/>
            <a:chOff x="9071852" y="1273912"/>
            <a:chExt cx="2880000" cy="3318343"/>
          </a:xfrm>
        </p:grpSpPr>
        <p:sp>
          <p:nvSpPr>
            <p:cNvPr id="32" name="TextBox 8"/>
            <p:cNvSpPr txBox="1">
              <a:spLocks noChangeArrowheads="1"/>
            </p:cNvSpPr>
            <p:nvPr/>
          </p:nvSpPr>
          <p:spPr bwMode="auto">
            <a:xfrm>
              <a:off x="9071852" y="1822279"/>
              <a:ext cx="2880000" cy="27699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42875" indent="-142875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Пайданы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қайта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инвестициялауға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ынталандыру</a:t>
              </a:r>
              <a:endPara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Салықтық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арнулы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режимдерді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өзгерту</a:t>
              </a:r>
              <a:endPara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жеңілдіктерін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алудың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ашық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және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нақты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ережелерін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әзірлеу</a:t>
              </a:r>
              <a:endPara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ҚҚС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реформалау</a:t>
              </a:r>
              <a:endPara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Салықтық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әкімшілендіруді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цифрландыру</a:t>
              </a:r>
              <a:endPara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9"/>
            <p:cNvSpPr txBox="1">
              <a:spLocks noChangeArrowheads="1"/>
            </p:cNvSpPr>
            <p:nvPr/>
          </p:nvSpPr>
          <p:spPr bwMode="auto">
            <a:xfrm>
              <a:off x="9238786" y="1273912"/>
              <a:ext cx="2546133" cy="369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2024 </a:t>
              </a:r>
              <a:r>
                <a:rPr lang="ru-RU" altLang="en-US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жылғы</a:t>
              </a:r>
              <a:r>
                <a:rPr lang="ru-RU" altLang="en-US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7 </a:t>
              </a:r>
              <a:r>
                <a:rPr lang="ru-RU" altLang="en-US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ақпан</a:t>
              </a:r>
              <a:r>
                <a:rPr lang="ru-RU" altLang="en-US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</p:txBody>
        </p:sp>
      </p:grpSp>
      <p:sp>
        <p:nvSpPr>
          <p:cNvPr id="34" name="Номер слайда 33"/>
          <p:cNvSpPr>
            <a:spLocks noGrp="1"/>
          </p:cNvSpPr>
          <p:nvPr>
            <p:ph type="sldNum" sz="quarter" idx="12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</a:t>
            </a:fld>
            <a:endParaRPr lang="en-US" sz="1050" dirty="0"/>
          </a:p>
        </p:txBody>
      </p:sp>
      <p:pic>
        <p:nvPicPr>
          <p:cNvPr id="36" name="Picture 23" descr="C:\Users\kazbekov_e\Downloads\dsc-8977-24_mediumThumb.png">
            <a:extLst>
              <a:ext uri="{FF2B5EF4-FFF2-40B4-BE49-F238E27FC236}">
                <a16:creationId xmlns:a16="http://schemas.microsoft.com/office/drawing/2014/main" id="{5413E143-9635-42B5-BD4E-D5A12164AB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691" r="19846" b="6928"/>
          <a:stretch/>
        </p:blipFill>
        <p:spPr bwMode="auto">
          <a:xfrm>
            <a:off x="75351" y="1164657"/>
            <a:ext cx="2613874" cy="2362943"/>
          </a:xfrm>
          <a:prstGeom prst="ellipse">
            <a:avLst/>
          </a:prstGeom>
          <a:ln w="635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194596" y="3244334"/>
            <a:ext cx="923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66813" y="3244334"/>
            <a:ext cx="256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"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38674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2627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98924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89869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96996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09820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76988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92564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63923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467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пен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міндетті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төлемдер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санын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азайту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01431" y="1581386"/>
            <a:ext cx="2447925" cy="50038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]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28625" y="1038225"/>
            <a:ext cx="2447925" cy="433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Салықтар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068639" y="1154111"/>
            <a:ext cx="2447925" cy="50038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]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030538" y="1038225"/>
            <a:ext cx="2447925" cy="433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Төлемдер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682456" y="1154111"/>
            <a:ext cx="3095625" cy="50038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]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598320" y="1038225"/>
            <a:ext cx="3129756" cy="433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Алымдар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8883650" y="1590911"/>
            <a:ext cx="3095625" cy="50038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]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8883650" y="1038225"/>
            <a:ext cx="3095625" cy="433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Баждар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" name="TextBox 11"/>
          <p:cNvSpPr txBox="1">
            <a:spLocks noChangeArrowheads="1"/>
          </p:cNvSpPr>
          <p:nvPr/>
        </p:nvSpPr>
        <p:spPr bwMode="auto">
          <a:xfrm>
            <a:off x="407987" y="1503363"/>
            <a:ext cx="246380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15900" indent="-215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Бірыңғай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салығы</a:t>
            </a:r>
            <a:endParaRPr lang="en-US" altLang="en-US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12"/>
          <p:cNvSpPr txBox="1">
            <a:spLocks noChangeArrowheads="1"/>
          </p:cNvSpPr>
          <p:nvPr/>
        </p:nvSpPr>
        <p:spPr bwMode="auto">
          <a:xfrm>
            <a:off x="3025776" y="1503363"/>
            <a:ext cx="2413000" cy="192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15900" indent="-215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Сыртқы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көрнекі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жарнаманы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орналастырғаны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endParaRPr lang="ru-RU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Лицензияларды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пайдаланғаны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endParaRPr lang="ru-RU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ресурстарын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пайдаланғаны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endParaRPr lang="ru-RU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Орманды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пайдаланғаны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endParaRPr lang="ru-RU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дүниесін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пайдаланғаны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endParaRPr lang="ru-RU" altLang="en-US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13"/>
          <p:cNvSpPr txBox="1">
            <a:spLocks noChangeArrowheads="1"/>
          </p:cNvSpPr>
          <p:nvPr/>
        </p:nvSpPr>
        <p:spPr bwMode="auto">
          <a:xfrm>
            <a:off x="5579269" y="1503363"/>
            <a:ext cx="3208337" cy="2508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15900" indent="-215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Жылжымалы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кепілін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тіркеу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Ғарыш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тіркеу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тіркеу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дәрілік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құралдар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медициналық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бұйымдар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Теле-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радиоарнаны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мерзімді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баспасөз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басылымын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қою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нарықтарына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құжаттар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бергені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Радиожиілік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спектрін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пайдалануға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рұқсат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бергені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endParaRPr lang="ru-RU" altLang="en-US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14"/>
          <p:cNvSpPr txBox="1">
            <a:spLocks noChangeArrowheads="1"/>
          </p:cNvSpPr>
          <p:nvPr/>
        </p:nvSpPr>
        <p:spPr bwMode="auto">
          <a:xfrm>
            <a:off x="8883650" y="1503363"/>
            <a:ext cx="3142456" cy="192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15900" indent="-215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Теңізшінің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куәлігін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бергені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Нотариаттық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іс-әрекеттер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жасағаны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автомобиль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тасымалдары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куәлігін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бергені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өсімдіктер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импорттауға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экспорттауға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кері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экспорттауға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рұқсат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бергені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Зияткерлік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меншік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заңдық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әрекеттер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жасағаны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endParaRPr lang="ru-RU" altLang="en-US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15"/>
          <p:cNvSpPr txBox="1">
            <a:spLocks noChangeArrowheads="1"/>
          </p:cNvSpPr>
          <p:nvPr/>
        </p:nvSpPr>
        <p:spPr bwMode="auto">
          <a:xfrm>
            <a:off x="361157" y="3985950"/>
            <a:ext cx="246697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6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</a:t>
            </a:r>
            <a:r>
              <a:rPr lang="ru-RU" alt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16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endParaRPr lang="ru-RU" alt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ШФҚ </a:t>
            </a:r>
            <a:r>
              <a:rPr lang="ru-RU" sz="9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ЖТС </a:t>
            </a:r>
            <a:r>
              <a:rPr lang="ru-RU" sz="9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БСК</a:t>
            </a:r>
            <a:r>
              <a:rPr lang="ru-RU" altLang="en-US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9" name="TextBox 16"/>
          <p:cNvSpPr txBox="1">
            <a:spLocks noChangeArrowheads="1"/>
          </p:cNvSpPr>
          <p:nvPr/>
        </p:nvSpPr>
        <p:spPr bwMode="auto">
          <a:xfrm>
            <a:off x="2965450" y="3985950"/>
            <a:ext cx="24272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14,4 млрд. </a:t>
            </a:r>
            <a:r>
              <a:rPr lang="ru-RU" altLang="en-US" b="1" dirty="0">
                <a:solidFill>
                  <a:prstClr val="black"/>
                </a:solidFill>
                <a:cs typeface="Calibri" panose="020F0502020204030204" pitchFamily="34" charset="0"/>
              </a:rPr>
              <a:t>₸ </a:t>
            </a:r>
            <a:r>
              <a:rPr lang="ru-RU" altLang="en-US" b="1" dirty="0" err="1">
                <a:solidFill>
                  <a:prstClr val="black"/>
                </a:solidFill>
                <a:cs typeface="Calibri" panose="020F0502020204030204" pitchFamily="34" charset="0"/>
              </a:rPr>
              <a:t>шығындар</a:t>
            </a:r>
            <a:endParaRPr lang="ru-RU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17"/>
          <p:cNvSpPr txBox="1">
            <a:spLocks noChangeArrowheads="1"/>
          </p:cNvSpPr>
          <p:nvPr/>
        </p:nvSpPr>
        <p:spPr bwMode="auto">
          <a:xfrm>
            <a:off x="5598320" y="3985950"/>
            <a:ext cx="30686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млрд. </a:t>
            </a:r>
            <a:r>
              <a:rPr lang="ru-RU" altLang="en-US" b="1" dirty="0">
                <a:solidFill>
                  <a:prstClr val="black"/>
                </a:solidFill>
                <a:cs typeface="Calibri" panose="020F0502020204030204" pitchFamily="34" charset="0"/>
              </a:rPr>
              <a:t>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b="1" dirty="0" err="1">
                <a:solidFill>
                  <a:prstClr val="black"/>
                </a:solidFill>
                <a:cs typeface="Calibri" panose="020F0502020204030204" pitchFamily="34" charset="0"/>
              </a:rPr>
              <a:t>шығындар</a:t>
            </a:r>
            <a:endParaRPr lang="ru-RU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18"/>
          <p:cNvSpPr txBox="1">
            <a:spLocks noChangeArrowheads="1"/>
          </p:cNvSpPr>
          <p:nvPr/>
        </p:nvSpPr>
        <p:spPr bwMode="auto">
          <a:xfrm>
            <a:off x="8883650" y="3984363"/>
            <a:ext cx="30956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</a:t>
            </a:r>
            <a:r>
              <a:rPr lang="en-US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млрд. </a:t>
            </a:r>
            <a:r>
              <a:rPr lang="ru-RU" altLang="en-US" b="1" dirty="0">
                <a:solidFill>
                  <a:prstClr val="black"/>
                </a:solidFill>
                <a:cs typeface="Calibri" panose="020F0502020204030204" pitchFamily="34" charset="0"/>
              </a:rPr>
              <a:t>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b="1" dirty="0" err="1">
                <a:solidFill>
                  <a:prstClr val="black"/>
                </a:solidFill>
                <a:cs typeface="Calibri" panose="020F0502020204030204" pitchFamily="34" charset="0"/>
              </a:rPr>
              <a:t>шығындар</a:t>
            </a:r>
            <a:endParaRPr lang="ru-RU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>
            <a:off x="361157" y="4028233"/>
            <a:ext cx="11555413" cy="0"/>
          </a:xfrm>
          <a:prstGeom prst="line">
            <a:avLst/>
          </a:prstGeom>
          <a:noFill/>
          <a:ln w="12700" cap="flat" cmpd="sng" algn="ctr">
            <a:solidFill>
              <a:srgbClr val="002060"/>
            </a:solidFill>
            <a:prstDash val="solid"/>
            <a:miter lim="800000"/>
          </a:ln>
          <a:effectLst/>
        </p:spPr>
      </p:cxnSp>
      <p:sp>
        <p:nvSpPr>
          <p:cNvPr id="53" name="Левая фигурная скобка 52"/>
          <p:cNvSpPr/>
          <p:nvPr/>
        </p:nvSpPr>
        <p:spPr>
          <a:xfrm>
            <a:off x="2727846" y="2342072"/>
            <a:ext cx="333375" cy="1143000"/>
          </a:xfrm>
          <a:prstGeom prst="leftBrace">
            <a:avLst/>
          </a:prstGeom>
          <a:noFill/>
          <a:ln w="127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TextBox 15"/>
          <p:cNvSpPr txBox="1">
            <a:spLocks noChangeArrowheads="1"/>
          </p:cNvSpPr>
          <p:nvPr/>
        </p:nvSpPr>
        <p:spPr bwMode="auto">
          <a:xfrm>
            <a:off x="289747" y="2775459"/>
            <a:ext cx="2371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2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Біріктіру</a:t>
            </a:r>
            <a:endParaRPr lang="ru-RU" altLang="en-U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23"/>
          <p:cNvSpPr txBox="1">
            <a:spLocks noChangeArrowheads="1"/>
          </p:cNvSpPr>
          <p:nvPr/>
        </p:nvSpPr>
        <p:spPr bwMode="auto">
          <a:xfrm>
            <a:off x="652939" y="4661888"/>
            <a:ext cx="611065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alt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endParaRPr lang="en-US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Стрелка вправо 55"/>
          <p:cNvSpPr/>
          <p:nvPr/>
        </p:nvSpPr>
        <p:spPr>
          <a:xfrm>
            <a:off x="1295598" y="4831750"/>
            <a:ext cx="528638" cy="155575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TextBox 25"/>
          <p:cNvSpPr txBox="1">
            <a:spLocks noChangeArrowheads="1"/>
          </p:cNvSpPr>
          <p:nvPr/>
        </p:nvSpPr>
        <p:spPr bwMode="auto">
          <a:xfrm>
            <a:off x="1902379" y="4673000"/>
            <a:ext cx="60253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alt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endParaRPr lang="en-US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28"/>
          <p:cNvSpPr txBox="1">
            <a:spLocks noChangeArrowheads="1"/>
          </p:cNvSpPr>
          <p:nvPr/>
        </p:nvSpPr>
        <p:spPr bwMode="auto">
          <a:xfrm>
            <a:off x="2985780" y="5263457"/>
            <a:ext cx="96372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373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endParaRPr lang="en-US" altLang="en-US" sz="28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Стрелка вправо 58"/>
          <p:cNvSpPr/>
          <p:nvPr/>
        </p:nvSpPr>
        <p:spPr>
          <a:xfrm>
            <a:off x="3853404" y="5428557"/>
            <a:ext cx="530225" cy="155575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extBox 30"/>
          <p:cNvSpPr txBox="1">
            <a:spLocks noChangeArrowheads="1"/>
          </p:cNvSpPr>
          <p:nvPr/>
        </p:nvSpPr>
        <p:spPr bwMode="auto">
          <a:xfrm>
            <a:off x="4366904" y="5244407"/>
            <a:ext cx="96372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296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endParaRPr lang="en-US" altLang="en-US" sz="2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31"/>
          <p:cNvSpPr txBox="1">
            <a:spLocks noChangeArrowheads="1"/>
          </p:cNvSpPr>
          <p:nvPr/>
        </p:nvSpPr>
        <p:spPr bwMode="auto">
          <a:xfrm>
            <a:off x="6018158" y="4616721"/>
            <a:ext cx="96372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310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endParaRPr lang="en-US" altLang="en-US" sz="2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Стрелка вправо 61"/>
          <p:cNvSpPr/>
          <p:nvPr/>
        </p:nvSpPr>
        <p:spPr>
          <a:xfrm>
            <a:off x="6868320" y="4780233"/>
            <a:ext cx="530225" cy="155575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TextBox 33"/>
          <p:cNvSpPr txBox="1">
            <a:spLocks noChangeArrowheads="1"/>
          </p:cNvSpPr>
          <p:nvPr/>
        </p:nvSpPr>
        <p:spPr bwMode="auto">
          <a:xfrm>
            <a:off x="7356421" y="4623071"/>
            <a:ext cx="963725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276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endParaRPr lang="en-US" altLang="en-US" sz="2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37"/>
          <p:cNvSpPr txBox="1">
            <a:spLocks noChangeArrowheads="1"/>
          </p:cNvSpPr>
          <p:nvPr/>
        </p:nvSpPr>
        <p:spPr bwMode="auto">
          <a:xfrm>
            <a:off x="9254277" y="4621483"/>
            <a:ext cx="96372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endParaRPr lang="en-US" altLang="en-US" sz="2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Стрелка вправо 64"/>
          <p:cNvSpPr/>
          <p:nvPr/>
        </p:nvSpPr>
        <p:spPr>
          <a:xfrm>
            <a:off x="10216357" y="4804045"/>
            <a:ext cx="530225" cy="153987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TextBox 39"/>
          <p:cNvSpPr txBox="1">
            <a:spLocks noChangeArrowheads="1"/>
          </p:cNvSpPr>
          <p:nvPr/>
        </p:nvSpPr>
        <p:spPr bwMode="auto">
          <a:xfrm>
            <a:off x="10753670" y="4618308"/>
            <a:ext cx="96372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endParaRPr lang="en-US" altLang="en-US" sz="2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Левая фигурная скобка 2">
            <a:extLst>
              <a:ext uri="{FF2B5EF4-FFF2-40B4-BE49-F238E27FC236}">
                <a16:creationId xmlns:a16="http://schemas.microsoft.com/office/drawing/2014/main" id="{B1C8253F-3443-B2E0-BD9C-5B2BC33C6C20}"/>
              </a:ext>
            </a:extLst>
          </p:cNvPr>
          <p:cNvSpPr/>
          <p:nvPr/>
        </p:nvSpPr>
        <p:spPr>
          <a:xfrm rot="16200000">
            <a:off x="5868627" y="449406"/>
            <a:ext cx="545425" cy="11034504"/>
          </a:xfrm>
          <a:prstGeom prst="leftBrace">
            <a:avLst>
              <a:gd name="adj1" fmla="val 118539"/>
              <a:gd name="adj2" fmla="val 50005"/>
            </a:avLst>
          </a:prstGeom>
          <a:ln w="3810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C8670C-469E-AF41-5BF5-1140121745C1}"/>
              </a:ext>
            </a:extLst>
          </p:cNvPr>
          <p:cNvSpPr txBox="1"/>
          <p:nvPr/>
        </p:nvSpPr>
        <p:spPr>
          <a:xfrm>
            <a:off x="5542076" y="6344787"/>
            <a:ext cx="140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-20,</a:t>
            </a:r>
            <a:r>
              <a:rPr lang="ru-RU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23"/>
          <p:cNvSpPr txBox="1">
            <a:spLocks noChangeArrowheads="1"/>
          </p:cNvSpPr>
          <p:nvPr/>
        </p:nvSpPr>
        <p:spPr bwMode="auto">
          <a:xfrm>
            <a:off x="3103847" y="4669400"/>
            <a:ext cx="80502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alt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</a:t>
            </a:r>
            <a:endParaRPr lang="en-US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Стрелка вправо 67"/>
          <p:cNvSpPr/>
          <p:nvPr/>
        </p:nvSpPr>
        <p:spPr>
          <a:xfrm>
            <a:off x="3843486" y="4839262"/>
            <a:ext cx="528638" cy="155575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TextBox 25"/>
          <p:cNvSpPr txBox="1">
            <a:spLocks noChangeArrowheads="1"/>
          </p:cNvSpPr>
          <p:nvPr/>
        </p:nvSpPr>
        <p:spPr bwMode="auto">
          <a:xfrm>
            <a:off x="4347142" y="4682016"/>
            <a:ext cx="80502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alt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</a:t>
            </a:r>
            <a:endParaRPr lang="en-US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886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жеңілдіктерін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30290" y="999914"/>
            <a:ext cx="4926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жылдың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қорытындысы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</a:t>
            </a:r>
            <a:endParaRPr lang="ru-RU" sz="1600" u="sng" dirty="0">
              <a:solidFill>
                <a:srgbClr val="002060"/>
              </a:solidFill>
            </a:endParaRPr>
          </a:p>
        </p:txBody>
      </p:sp>
      <p:cxnSp>
        <p:nvCxnSpPr>
          <p:cNvPr id="22" name="Прямая соединительная линия 3">
            <a:extLst>
              <a:ext uri="{FF2B5EF4-FFF2-40B4-BE49-F238E27FC236}">
                <a16:creationId xmlns:a16="http://schemas.microsoft.com/office/drawing/2014/main" id="{B7FF072B-555A-A8D2-E4BE-0E0F0A5AD771}"/>
              </a:ext>
            </a:extLst>
          </p:cNvPr>
          <p:cNvCxnSpPr>
            <a:cxnSpLocks/>
          </p:cNvCxnSpPr>
          <p:nvPr/>
        </p:nvCxnSpPr>
        <p:spPr>
          <a:xfrm flipH="1" flipV="1">
            <a:off x="4966934" y="999914"/>
            <a:ext cx="9377" cy="5482502"/>
          </a:xfrm>
          <a:prstGeom prst="line">
            <a:avLst/>
          </a:prstGeom>
          <a:ln w="9525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592976"/>
              </p:ext>
            </p:extLst>
          </p:nvPr>
        </p:nvGraphicFramePr>
        <p:xfrm>
          <a:off x="121119" y="1492343"/>
          <a:ext cx="4466646" cy="1438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740">
                  <a:extLst>
                    <a:ext uri="{9D8B030D-6E8A-4147-A177-3AD203B41FA5}">
                      <a16:colId xmlns:a16="http://schemas.microsoft.com/office/drawing/2014/main" val="402507509"/>
                    </a:ext>
                  </a:extLst>
                </a:gridCol>
                <a:gridCol w="2589325">
                  <a:extLst>
                    <a:ext uri="{9D8B030D-6E8A-4147-A177-3AD203B41FA5}">
                      <a16:colId xmlns:a16="http://schemas.microsoft.com/office/drawing/2014/main" val="2054858930"/>
                    </a:ext>
                  </a:extLst>
                </a:gridCol>
                <a:gridCol w="1142581">
                  <a:extLst>
                    <a:ext uri="{9D8B030D-6E8A-4147-A177-3AD203B41FA5}">
                      <a16:colId xmlns:a16="http://schemas.microsoft.com/office/drawing/2014/main" val="2244640947"/>
                    </a:ext>
                  </a:extLst>
                </a:gridCol>
              </a:tblGrid>
              <a:tr h="5763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kk-KZ" sz="20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6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жеңілдік</a:t>
                      </a:r>
                      <a:r>
                        <a:rPr kumimoji="0" lang="ru-RU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белгілері</a:t>
                      </a:r>
                      <a:r>
                        <a:rPr kumimoji="0" lang="ru-RU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бар СК </a:t>
                      </a:r>
                      <a:r>
                        <a:rPr kumimoji="0" lang="ru-RU" sz="16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тармақтарына</a:t>
                      </a:r>
                      <a:r>
                        <a:rPr kumimoji="0" lang="ru-RU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ru-RU" sz="1400" b="0" i="1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тексеру</a:t>
                      </a:r>
                      <a:r>
                        <a:rPr kumimoji="0" lang="ru-RU" sz="1400" b="0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1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жүргізілді</a:t>
                      </a:r>
                      <a:r>
                        <a:rPr kumimoji="0" lang="ru-RU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9,5 </a:t>
                      </a:r>
                      <a:r>
                        <a:rPr kumimoji="0" lang="ru-RU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трлн. </a:t>
                      </a:r>
                      <a:r>
                        <a:rPr kumimoji="0" lang="ru-RU" sz="14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теңге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0643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6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1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тексеру</a:t>
                      </a:r>
                      <a:r>
                        <a:rPr kumimoji="0" lang="ru-RU" sz="1400" b="0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1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қорытындысы</a:t>
                      </a:r>
                      <a:r>
                        <a:rPr kumimoji="0" lang="ru-RU" sz="1400" b="0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1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kumimoji="0" lang="kk-KZ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endParaRPr kumimoji="0" lang="ru-RU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01302"/>
                  </a:ext>
                </a:extLst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1801"/>
              </p:ext>
            </p:extLst>
          </p:nvPr>
        </p:nvGraphicFramePr>
        <p:xfrm>
          <a:off x="103865" y="2959131"/>
          <a:ext cx="4466646" cy="908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740">
                  <a:extLst>
                    <a:ext uri="{9D8B030D-6E8A-4147-A177-3AD203B41FA5}">
                      <a16:colId xmlns:a16="http://schemas.microsoft.com/office/drawing/2014/main" val="2072964947"/>
                    </a:ext>
                  </a:extLst>
                </a:gridCol>
                <a:gridCol w="2589325">
                  <a:extLst>
                    <a:ext uri="{9D8B030D-6E8A-4147-A177-3AD203B41FA5}">
                      <a16:colId xmlns:a16="http://schemas.microsoft.com/office/drawing/2014/main" val="1125277635"/>
                    </a:ext>
                  </a:extLst>
                </a:gridCol>
                <a:gridCol w="1142581">
                  <a:extLst>
                    <a:ext uri="{9D8B030D-6E8A-4147-A177-3AD203B41FA5}">
                      <a16:colId xmlns:a16="http://schemas.microsoft.com/office/drawing/2014/main" val="20695775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6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тармақ</a:t>
                      </a:r>
                      <a:r>
                        <a:rPr kumimoji="0" lang="ru-RU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kumimoji="0" lang="ru-RU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жеңілдіктері</a:t>
                      </a:r>
                      <a:r>
                        <a:rPr kumimoji="0" lang="ru-RU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болып</a:t>
                      </a:r>
                      <a:r>
                        <a:rPr kumimoji="0" lang="ru-RU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табылмайды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6,2</a:t>
                      </a:r>
                      <a:r>
                        <a:rPr kumimoji="0" lang="kk-KZ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трлн. теңге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519892"/>
                  </a:ext>
                </a:extLst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319808"/>
              </p:ext>
            </p:extLst>
          </p:nvPr>
        </p:nvGraphicFramePr>
        <p:xfrm>
          <a:off x="90740" y="4031419"/>
          <a:ext cx="4466646" cy="628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740">
                  <a:extLst>
                    <a:ext uri="{9D8B030D-6E8A-4147-A177-3AD203B41FA5}">
                      <a16:colId xmlns:a16="http://schemas.microsoft.com/office/drawing/2014/main" val="1709190267"/>
                    </a:ext>
                  </a:extLst>
                </a:gridCol>
                <a:gridCol w="2589325">
                  <a:extLst>
                    <a:ext uri="{9D8B030D-6E8A-4147-A177-3AD203B41FA5}">
                      <a16:colId xmlns:a16="http://schemas.microsoft.com/office/drawing/2014/main" val="1188130660"/>
                    </a:ext>
                  </a:extLst>
                </a:gridCol>
                <a:gridCol w="1142581">
                  <a:extLst>
                    <a:ext uri="{9D8B030D-6E8A-4147-A177-3AD203B41FA5}">
                      <a16:colId xmlns:a16="http://schemas.microsoft.com/office/drawing/2014/main" val="2780348789"/>
                    </a:ext>
                  </a:extLst>
                </a:gridCol>
              </a:tblGrid>
              <a:tr h="576364"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459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6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тармақ</a:t>
                      </a:r>
                      <a:r>
                        <a:rPr kumimoji="0" lang="ru-RU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жеңілдіктер</a:t>
                      </a:r>
                      <a:r>
                        <a:rPr kumimoji="0" lang="ru-RU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ретінде</a:t>
                      </a:r>
                      <a:r>
                        <a:rPr kumimoji="0" lang="ru-RU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анықталады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3,3</a:t>
                      </a:r>
                      <a:r>
                        <a:rPr kumimoji="0" lang="kk-KZ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трлн. тенге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103058"/>
                  </a:ext>
                </a:extLst>
              </a:tr>
            </a:tbl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6052050" y="3959342"/>
            <a:ext cx="736600" cy="5000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855329" y="936706"/>
            <a:ext cx="7313271" cy="431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Ұсыныстар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764589" y="1366591"/>
            <a:ext cx="1514447" cy="3889264"/>
          </a:xfrm>
          <a:prstGeom prst="rect">
            <a:avLst/>
          </a:prstGeom>
          <a:solidFill>
            <a:srgbClr val="D9D9D9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indent="-8255" algn="ctr">
              <a:defRPr/>
            </a:pPr>
            <a:r>
              <a:rPr lang="ru-RU" sz="16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sz="16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тәсілдер</a:t>
            </a:r>
            <a:endParaRPr lang="ru-RU" sz="16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79036" y="1335304"/>
            <a:ext cx="5800472" cy="35721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ұғымын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реттеу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декларациядағы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жеңілдіктерін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әрбір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жеңілдіктерінің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тізбесін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белгілеу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жекелеген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қолданылу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мерзімдерін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белгілеу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салалық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органдардың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жеңілдіктерді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бағытталған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мақсаттарға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жеткізуін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міндетті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мониторингілеу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жекелеген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жеңілдіктерін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қарсы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міндеттемелерді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белгілеу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құпиясы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жеңілдіктеріне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қолданылмайды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уәкілетті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бәсекелестікке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қарсы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ережелер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тұрғысынан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ұсынылған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жеңілдіктерді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монополияға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қарсы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органмен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келіседі</a:t>
            </a:r>
            <a:endParaRPr lang="ru-RU" sz="14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789283" y="5423027"/>
            <a:ext cx="1489752" cy="1026986"/>
          </a:xfrm>
          <a:prstGeom prst="rect">
            <a:avLst/>
          </a:prstGeom>
          <a:solidFill>
            <a:srgbClr val="D9D9D9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indent="-8255" algn="ctr">
              <a:defRPr/>
            </a:pPr>
            <a:r>
              <a:rPr lang="ru-RU" sz="16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жеңілдіктерін</a:t>
            </a:r>
            <a:r>
              <a:rPr lang="ru-RU" sz="16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азайту</a:t>
            </a:r>
            <a:endParaRPr lang="ru-RU" sz="16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368127" y="5695909"/>
            <a:ext cx="5800473" cy="317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20%-дан аса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жеңілдіктерінің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тастау</a:t>
            </a:r>
            <a:endParaRPr lang="ru-RU" sz="14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485155"/>
              </p:ext>
            </p:extLst>
          </p:nvPr>
        </p:nvGraphicFramePr>
        <p:xfrm>
          <a:off x="110666" y="5003314"/>
          <a:ext cx="4456532" cy="978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6532">
                  <a:extLst>
                    <a:ext uri="{9D8B030D-6E8A-4147-A177-3AD203B41FA5}">
                      <a16:colId xmlns:a16="http://schemas.microsoft.com/office/drawing/2014/main" val="1188130660"/>
                    </a:ext>
                  </a:extLst>
                </a:gridCol>
              </a:tblGrid>
              <a:tr h="5763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kumimoji="0" lang="kk-K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kk-KZ" sz="2000" b="1" kern="1200" noProof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</a:t>
                      </a:r>
                      <a:r>
                        <a:rPr kumimoji="0" lang="kk-K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жеңілдіктер </a:t>
                      </a:r>
                      <a:r>
                        <a:rPr lang="kk-KZ" sz="2000" b="1" kern="1200" noProof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1,3 </a:t>
                      </a:r>
                      <a:r>
                        <a:rPr kumimoji="0" lang="kk-K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трлн. теңге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алып</a:t>
                      </a:r>
                      <a:r>
                        <a:rPr kumimoji="0" lang="ru-RU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тастау</a:t>
                      </a:r>
                      <a:r>
                        <a:rPr kumimoji="0" lang="ru-RU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ұсынылады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103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281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КТС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мөлшерлемелерін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саралау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269134"/>
              </p:ext>
            </p:extLst>
          </p:nvPr>
        </p:nvGraphicFramePr>
        <p:xfrm>
          <a:off x="270907" y="1151405"/>
          <a:ext cx="11448523" cy="5258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6788">
                  <a:extLst>
                    <a:ext uri="{9D8B030D-6E8A-4147-A177-3AD203B41FA5}">
                      <a16:colId xmlns:a16="http://schemas.microsoft.com/office/drawing/2014/main" val="1709190267"/>
                    </a:ext>
                  </a:extLst>
                </a:gridCol>
                <a:gridCol w="7841735">
                  <a:extLst>
                    <a:ext uri="{9D8B030D-6E8A-4147-A177-3AD203B41FA5}">
                      <a16:colId xmlns:a16="http://schemas.microsoft.com/office/drawing/2014/main" val="1188130660"/>
                    </a:ext>
                  </a:extLst>
                </a:gridCol>
              </a:tblGrid>
              <a:tr h="1694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25%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600" b="1" kern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25%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Банк секторы</a:t>
                      </a:r>
                      <a:r>
                        <a:rPr lang="en-US" sz="20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endParaRPr lang="ru-RU" sz="2000" b="1" kern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0" noProof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  <a:sym typeface="Arial" panose="020B0604020202020204"/>
                        </a:rPr>
                        <a:t>(</a:t>
                      </a:r>
                      <a:r>
                        <a:rPr lang="ru-RU" sz="2000" b="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ЕДБ-</a:t>
                      </a:r>
                      <a:r>
                        <a:rPr lang="ru-RU" sz="2000" b="0" kern="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нің</a:t>
                      </a:r>
                      <a:r>
                        <a:rPr lang="ru-RU" sz="2000" b="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0" kern="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кредиттеуден</a:t>
                      </a:r>
                      <a:r>
                        <a:rPr lang="ru-RU" sz="2000" b="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0" kern="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түскен</a:t>
                      </a:r>
                      <a:r>
                        <a:rPr lang="ru-RU" sz="2000" b="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0" kern="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кірістерін</a:t>
                      </a:r>
                      <a:r>
                        <a:rPr lang="ru-RU" sz="2000" b="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0" kern="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қоспағанда</a:t>
                      </a:r>
                      <a:r>
                        <a:rPr lang="ru-RU" sz="2000" b="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0" kern="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нақты</a:t>
                      </a:r>
                      <a:r>
                        <a:rPr lang="ru-RU" sz="2000" b="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сектор</a:t>
                      </a:r>
                      <a:r>
                        <a:rPr lang="ru-RU" sz="2000" b="0" kern="0" noProof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  <a:sym typeface="Arial" panose="020B0604020202020204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Ойын</a:t>
                      </a:r>
                      <a:r>
                        <a:rPr lang="ru-RU" sz="20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бизнесі</a:t>
                      </a:r>
                      <a:endParaRPr lang="ru-RU" sz="2000" b="1" kern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103058"/>
                  </a:ext>
                </a:extLst>
              </a:tr>
              <a:tr h="9594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20%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Жалпы</a:t>
                      </a:r>
                      <a:r>
                        <a:rPr lang="ru-RU" sz="20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белгіленген</a:t>
                      </a:r>
                      <a:r>
                        <a:rPr lang="ru-RU" sz="20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мөлшерлеме</a:t>
                      </a:r>
                      <a:endParaRPr lang="en-US" sz="2000" b="1" kern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КТС </a:t>
                      </a:r>
                      <a:r>
                        <a:rPr lang="ru-RU" sz="2000" b="1" kern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базалық</a:t>
                      </a:r>
                      <a:r>
                        <a:rPr lang="ru-RU" sz="20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мөлшерлемесі</a:t>
                      </a:r>
                      <a:endParaRPr lang="ru-RU" sz="2000" b="1" kern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263492"/>
                  </a:ext>
                </a:extLst>
              </a:tr>
              <a:tr h="16014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6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10%</a:t>
                      </a:r>
                      <a:endParaRPr lang="en-US" sz="3600" b="1" kern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Өңдеу</a:t>
                      </a:r>
                      <a:r>
                        <a:rPr lang="ru-RU" sz="20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өнеркәсібі</a:t>
                      </a:r>
                      <a:r>
                        <a:rPr lang="ru-RU" sz="20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үшін</a:t>
                      </a:r>
                      <a:r>
                        <a:rPr lang="en-US" sz="20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(</a:t>
                      </a:r>
                      <a:r>
                        <a:rPr lang="ru-RU" sz="2000" kern="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қайта</a:t>
                      </a:r>
                      <a:r>
                        <a:rPr lang="ru-RU" sz="2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kern="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бөлу</a:t>
                      </a:r>
                      <a:r>
                        <a:rPr lang="ru-RU" sz="2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kern="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деңгейіне</a:t>
                      </a:r>
                      <a:r>
                        <a:rPr lang="ru-RU" sz="2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kern="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байланысты</a:t>
                      </a:r>
                      <a:r>
                        <a:rPr lang="ru-RU" sz="2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),</a:t>
                      </a:r>
                      <a:r>
                        <a:rPr lang="ru-RU" sz="2000" kern="0" baseline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әлеуметтік</a:t>
                      </a:r>
                      <a:r>
                        <a:rPr lang="ru-RU" sz="20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сала</a:t>
                      </a:r>
                      <a:r>
                        <a:rPr lang="ru-RU" sz="20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, </a:t>
                      </a:r>
                      <a:r>
                        <a:rPr lang="ru-RU" sz="2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(</a:t>
                      </a:r>
                      <a:r>
                        <a:rPr lang="ru-RU" sz="2000" kern="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білім</a:t>
                      </a:r>
                      <a:r>
                        <a:rPr lang="ru-RU" sz="2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, медицина, </a:t>
                      </a:r>
                      <a:r>
                        <a:rPr lang="ru-RU" sz="2000" kern="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денсаулық</a:t>
                      </a:r>
                      <a:r>
                        <a:rPr lang="ru-RU" sz="2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kern="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сақтау</a:t>
                      </a:r>
                      <a:r>
                        <a:rPr lang="ru-RU" sz="2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),</a:t>
                      </a:r>
                      <a:r>
                        <a:rPr lang="ru-RU" sz="20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қаржы</a:t>
                      </a:r>
                      <a:r>
                        <a:rPr lang="ru-RU" sz="20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 лизинг</a:t>
                      </a:r>
                      <a:endParaRPr lang="ru-RU" sz="2000" b="1" kern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071666"/>
                  </a:ext>
                </a:extLst>
              </a:tr>
              <a:tr h="960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3%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Ауыл</a:t>
                      </a:r>
                      <a:r>
                        <a:rPr lang="ru-RU" sz="20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шаруашылығы</a:t>
                      </a:r>
                      <a:r>
                        <a:rPr lang="ru-RU" sz="20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тауарын</a:t>
                      </a:r>
                      <a:r>
                        <a:rPr lang="ru-RU" sz="20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өндірушілер</a:t>
                      </a:r>
                      <a:endParaRPr lang="ru-RU" sz="2000" b="1" kern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70%-</a:t>
                      </a:r>
                      <a:r>
                        <a:rPr lang="ru-RU" sz="2000" kern="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мөлшерлеме</a:t>
                      </a:r>
                      <a:r>
                        <a:rPr lang="ru-RU" sz="2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kern="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жеңілдікті</a:t>
                      </a:r>
                      <a:r>
                        <a:rPr lang="ru-RU" sz="2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(</a:t>
                      </a:r>
                      <a:r>
                        <a:rPr lang="ru-RU" sz="2000" kern="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қолданыстағы</a:t>
                      </a:r>
                      <a:r>
                        <a:rPr lang="ru-RU" sz="2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) </a:t>
                      </a:r>
                      <a:r>
                        <a:rPr lang="ru-RU" sz="2000" kern="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ескере</a:t>
                      </a:r>
                      <a:r>
                        <a:rPr lang="ru-RU" sz="2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 </a:t>
                      </a:r>
                      <a:r>
                        <a:rPr lang="ru-RU" sz="2000" kern="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отырып</a:t>
                      </a:r>
                      <a:endParaRPr lang="ru-RU" sz="2000" kern="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547524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218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Инвестицияларды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өңдеуді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дамыту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(1/2)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406" y="1098031"/>
            <a:ext cx="1193718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683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КТС/ЖТС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белгіленген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режимде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экономиканың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секторына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ынталандыратын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әмбебап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мүмкіндіктер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беру:</a:t>
            </a:r>
          </a:p>
          <a:p>
            <a:pPr marL="6254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шығындардың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100%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түріндегі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преференциялары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9683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кемінде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шартымен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ғимараттарды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құрылыстарды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машиналарды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жабдықтарды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бағдарламалық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етуді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/салу</a:t>
            </a:r>
          </a:p>
          <a:p>
            <a:pPr marL="9683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жаңғырту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күрделі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ағымдағы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жөндеу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төлеушінің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таңдауы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біржолғы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амортизация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11225" lvl="4" indent="-285750" algn="just">
              <a:spcBef>
                <a:spcPts val="900"/>
              </a:spcBef>
              <a:buClr>
                <a:srgbClr val="000000"/>
              </a:buClr>
              <a:buFont typeface="Wingdings" pitchFamily="2" charset="2"/>
              <a:buChar char="§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өндірісінің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өнімін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өндіруді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өткізуді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асыратын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КТС (10%)/ЖТС (5%)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төмендетілген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мөлшерлемесі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өңдеу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өнеркәсібі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қызметінің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068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Инвестицияларды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өңдеуді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дамыту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(2/2)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3675" y="4926038"/>
            <a:ext cx="11624650" cy="761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Ғылымды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қаржыландыруға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300%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мөлшеріндегі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шегерімдер</a:t>
            </a:r>
            <a:endParaRPr kumimoji="1"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қағаздармен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операциялар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шығындарды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теңестіру</a:t>
            </a:r>
            <a:endParaRPr lang="ru-RU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988232"/>
            <a:ext cx="12192000" cy="62541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endParaRPr lang="en-US" sz="2800"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528615"/>
            <a:ext cx="1210234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8480" indent="-2730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Дайын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өнімді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сатқаннан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төлеуге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мүмкіндік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Қазақстанда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өңделетін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шикізат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импортына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кейінге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қалдыру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құқығы</a:t>
            </a:r>
            <a:endParaRPr kumimoji="1"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480" lvl="0" indent="-2730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жеңілдіктерді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23595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803275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ИКК,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келісімшарттар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823595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803275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көлік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құралдарын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ауыл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шаруашылығы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техникасын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тұрмыстық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техниканы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импорттау-өткізу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тізбегі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8680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саласына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F409DC-A4F7-4B07-117A-AC4A0E450F95}"/>
              </a:ext>
            </a:extLst>
          </p:cNvPr>
          <p:cNvSpPr txBox="1"/>
          <p:nvPr/>
        </p:nvSpPr>
        <p:spPr>
          <a:xfrm>
            <a:off x="67221" y="1767326"/>
            <a:ext cx="12035123" cy="4237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Қарсы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инвест-міндеттемелері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қойнауын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пайдалануға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балама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(ЖБС+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режимі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қолдануға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рұқсат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Инвестициялық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міндеттемелер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1600" i="1" kern="100" dirty="0" err="1">
                <a:latin typeface="Arial" pitchFamily="34" charset="0"/>
                <a:cs typeface="Arial" pitchFamily="34" charset="0"/>
              </a:rPr>
              <a:t>Жер</a:t>
            </a:r>
            <a:r>
              <a:rPr lang="ru-RU" sz="1600" i="1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latin typeface="Arial" pitchFamily="34" charset="0"/>
                <a:cs typeface="Arial" pitchFamily="34" charset="0"/>
              </a:rPr>
              <a:t>қойнауы</a:t>
            </a:r>
            <a:r>
              <a:rPr lang="ru-RU" sz="1600" i="1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i="1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latin typeface="Arial" pitchFamily="34" charset="0"/>
                <a:cs typeface="Arial" pitchFamily="34" charset="0"/>
              </a:rPr>
              <a:t>жер</a:t>
            </a:r>
            <a:r>
              <a:rPr lang="ru-RU" sz="1600" i="1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latin typeface="Arial" pitchFamily="34" charset="0"/>
                <a:cs typeface="Arial" pitchFamily="34" charset="0"/>
              </a:rPr>
              <a:t>қойнауын</a:t>
            </a:r>
            <a:r>
              <a:rPr lang="ru-RU" sz="1600" i="1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latin typeface="Arial" pitchFamily="34" charset="0"/>
                <a:cs typeface="Arial" pitchFamily="34" charset="0"/>
              </a:rPr>
              <a:t>пайдалану</a:t>
            </a:r>
            <a:r>
              <a:rPr lang="ru-RU" sz="1600" i="1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1600" i="1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latin typeface="Arial" pitchFamily="34" charset="0"/>
                <a:cs typeface="Arial" pitchFamily="34" charset="0"/>
              </a:rPr>
              <a:t>кодекстің</a:t>
            </a:r>
            <a:r>
              <a:rPr lang="ru-RU" sz="1600" i="1" kern="100" dirty="0">
                <a:latin typeface="Arial" pitchFamily="34" charset="0"/>
                <a:cs typeface="Arial" pitchFamily="34" charset="0"/>
              </a:rPr>
              <a:t> 153-1-бабына </a:t>
            </a:r>
            <a:r>
              <a:rPr lang="ru-RU" sz="1600" i="1" kern="100" dirty="0" err="1">
                <a:latin typeface="Arial" pitchFamily="34" charset="0"/>
                <a:cs typeface="Arial" pitchFamily="34" charset="0"/>
              </a:rPr>
              <a:t>сәйкес</a:t>
            </a:r>
            <a:r>
              <a:rPr lang="ru-RU" sz="1600" i="1" kern="1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342900" lvl="4" indent="-342900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жер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қойнауын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пайдаланушының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инвестициялық</a:t>
            </a:r>
            <a:r>
              <a:rPr lang="ru-RU" sz="2000" b="1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міндеттемесі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келісімшартқа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енгізілген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кезде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кен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орны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сарқылған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деп</a:t>
            </a:r>
            <a:r>
              <a:rPr lang="ru-RU" sz="2000" b="1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танылады</a:t>
            </a:r>
            <a:r>
              <a:rPr lang="ru-RU" sz="2000" b="1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i="1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(</a:t>
            </a:r>
            <a:r>
              <a:rPr lang="ru-RU" i="1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өңдеу</a:t>
            </a:r>
            <a:r>
              <a:rPr lang="ru-RU" i="1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және</a:t>
            </a:r>
            <a:r>
              <a:rPr lang="ru-RU" i="1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суландыру</a:t>
            </a:r>
            <a:r>
              <a:rPr lang="ru-RU" i="1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жөніндегі</a:t>
            </a:r>
            <a:r>
              <a:rPr lang="ru-RU" i="1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шарттарға</a:t>
            </a:r>
            <a:r>
              <a:rPr lang="ru-RU" i="1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қосымша</a:t>
            </a:r>
            <a:r>
              <a:rPr lang="ru-RU" i="1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)</a:t>
            </a:r>
          </a:p>
          <a:p>
            <a:pPr marL="342900" lvl="4" indent="-342900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мұндай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кен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орнын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игеруге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және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(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немесе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)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өңірдің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әлеуметтік-экономикалық</a:t>
            </a:r>
            <a:r>
              <a:rPr lang="ru-RU" sz="2000" b="1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дамуын</a:t>
            </a:r>
            <a:r>
              <a:rPr lang="ru-RU" sz="2000" b="1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қосымша</a:t>
            </a:r>
            <a:r>
              <a:rPr lang="ru-RU" sz="2000" b="1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қаржыландыруға</a:t>
            </a:r>
            <a:r>
              <a:rPr lang="ru-RU" sz="2000" b="1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қосымша</a:t>
            </a:r>
            <a:r>
              <a:rPr lang="ru-RU" sz="2000" b="1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инвестициялар</a:t>
            </a:r>
            <a:r>
              <a:rPr lang="ru-RU" sz="2000" b="1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инвестициялық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міндеттеме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болып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табылады</a:t>
            </a:r>
            <a:endParaRPr lang="ru-RU" sz="2000" kern="0" dirty="0">
              <a:solidFill>
                <a:prstClr val="black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342900" lvl="4" indent="-342900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Сарқылып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жатқан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кен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орны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бойынша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инвестициялау</a:t>
            </a:r>
            <a:r>
              <a:rPr lang="ru-RU" sz="2000" b="1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b="1" kern="0" dirty="0" err="1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коэффициенті</a:t>
            </a:r>
            <a:r>
              <a:rPr lang="ru-RU" sz="2000" b="1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өндірудің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нақты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жылдық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көлеміне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i="1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(ЖЖТ%)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сүйене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отырып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белгіленеді</a:t>
            </a:r>
            <a:endParaRPr lang="ru-RU" sz="2000" kern="0" dirty="0">
              <a:solidFill>
                <a:prstClr val="black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DA8607F4-5519-96B0-2389-5F5816BFD067}"/>
              </a:ext>
            </a:extLst>
          </p:cNvPr>
          <p:cNvSpPr/>
          <p:nvPr/>
        </p:nvSpPr>
        <p:spPr>
          <a:xfrm>
            <a:off x="67221" y="1140661"/>
            <a:ext cx="12035123" cy="5397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Сарқылып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жатқан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жетілген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кен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орындарын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игеруді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ынталандыру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113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Тау-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кен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саласына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салу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4646" y="1117300"/>
            <a:ext cx="11982708" cy="3523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Геологиялық</a:t>
            </a: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барлау</a:t>
            </a: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жұмыстарын</a:t>
            </a: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27866" y="3964517"/>
            <a:ext cx="11680104" cy="36535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Техногендік</a:t>
            </a: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минералды</a:t>
            </a: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түзілімдерді</a:t>
            </a: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әзірлеуді</a:t>
            </a: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endParaRPr lang="ru-RU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4646" y="1500792"/>
            <a:ext cx="11982708" cy="2161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4145" lvl="4" indent="-144145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Табысты</a:t>
            </a: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барлау</a:t>
            </a:r>
            <a:endParaRPr lang="ru-RU" sz="1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4" indent="-144145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келісімшарттарға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бөлінген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жекелеген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учаскелерге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қарамастан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ГБЖ-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дың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шығыстарын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шегерімге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жатқызу</a:t>
            </a:r>
            <a:endParaRPr lang="ru-RU" sz="16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4" indent="-144145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келісімшарттары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ҚПҚ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ГБЖ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шығыстарын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шегерімге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жатқызу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4145" lvl="4" indent="-144145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Сәтсіз</a:t>
            </a: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барлау</a:t>
            </a:r>
            <a:endParaRPr lang="ru-RU" sz="1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4" indent="-144145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келісімшарттан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ЖЖТ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ГБЖ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шығыстарын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шегерімге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жатқызу</a:t>
            </a:r>
            <a:endParaRPr lang="ru-RU" sz="16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4" indent="-144145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келісімшарттары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ҚПҚ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ГБЖ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шығыстарын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шегерімге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жатқызу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4646" y="4541190"/>
            <a:ext cx="119827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4" algn="just"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ТМТ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құрамынан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пайдалы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қазбаларды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өндіру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ПҚӨС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мөлшерлемесіне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0,1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төмендету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коэффициенті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57689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1842</TotalTime>
  <Words>1813</Words>
  <Application>Microsoft Office PowerPoint</Application>
  <PresentationFormat>Широкоэкранный</PresentationFormat>
  <Paragraphs>299</Paragraphs>
  <Slides>14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6" baseType="lpstr">
      <vt:lpstr>Arial</vt:lpstr>
      <vt:lpstr>Arial Narrow</vt:lpstr>
      <vt:lpstr>Bookman Old Style</vt:lpstr>
      <vt:lpstr>Calibri</vt:lpstr>
      <vt:lpstr>Calibri Light</vt:lpstr>
      <vt:lpstr>Century Gothic</vt:lpstr>
      <vt:lpstr>Tahoma</vt:lpstr>
      <vt:lpstr>Wingdings</vt:lpstr>
      <vt:lpstr>Wingdings 3</vt:lpstr>
      <vt:lpstr>1_Тема Office</vt:lpstr>
      <vt:lpstr>Сектор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 Лазарева</dc:creator>
  <cp:lastModifiedBy>Абильжанова Арухан</cp:lastModifiedBy>
  <cp:revision>171</cp:revision>
  <cp:lastPrinted>2024-07-13T05:36:35Z</cp:lastPrinted>
  <dcterms:created xsi:type="dcterms:W3CDTF">2024-05-17T10:30:13Z</dcterms:created>
  <dcterms:modified xsi:type="dcterms:W3CDTF">2024-09-17T04:45:34Z</dcterms:modified>
</cp:coreProperties>
</file>